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5" r:id="rId9"/>
    <p:sldId id="266" r:id="rId10"/>
    <p:sldId id="263" r:id="rId11"/>
    <p:sldId id="264"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95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4/21/2024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4/21/2024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1EBD9-2E52-D427-2460-49D021EE0FB2}"/>
              </a:ext>
            </a:extLst>
          </p:cNvPr>
          <p:cNvSpPr>
            <a:spLocks noGrp="1"/>
          </p:cNvSpPr>
          <p:nvPr>
            <p:ph type="ctrTitle"/>
          </p:nvPr>
        </p:nvSpPr>
        <p:spPr/>
        <p:txBody>
          <a:bodyPr/>
          <a:lstStyle/>
          <a:p>
            <a:pPr algn="ctr" rtl="1"/>
            <a:r>
              <a:rPr lang="ar-IQ" dirty="0"/>
              <a:t>مكائن وآلات زراعية </a:t>
            </a:r>
            <a:br>
              <a:rPr lang="ar-IQ" dirty="0"/>
            </a:br>
            <a:r>
              <a:rPr lang="ar-IQ" dirty="0"/>
              <a:t>عملي</a:t>
            </a:r>
            <a:br>
              <a:rPr lang="ar-IQ" dirty="0"/>
            </a:br>
            <a:r>
              <a:rPr lang="ar-IQ" dirty="0"/>
              <a:t>المحاضرة 2</a:t>
            </a:r>
            <a:endParaRPr lang="en-US" dirty="0"/>
          </a:p>
        </p:txBody>
      </p:sp>
      <p:sp>
        <p:nvSpPr>
          <p:cNvPr id="3" name="Subtitle 2">
            <a:extLst>
              <a:ext uri="{FF2B5EF4-FFF2-40B4-BE49-F238E27FC236}">
                <a16:creationId xmlns:a16="http://schemas.microsoft.com/office/drawing/2014/main" id="{90FA6DD9-5C4C-1A72-3BFC-E1708345C935}"/>
              </a:ext>
            </a:extLst>
          </p:cNvPr>
          <p:cNvSpPr>
            <a:spLocks noGrp="1"/>
          </p:cNvSpPr>
          <p:nvPr>
            <p:ph type="subTitle" idx="1"/>
          </p:nvPr>
        </p:nvSpPr>
        <p:spPr/>
        <p:txBody>
          <a:bodyPr>
            <a:normAutofit/>
          </a:bodyPr>
          <a:lstStyle/>
          <a:p>
            <a:pPr algn="ctr"/>
            <a:r>
              <a:rPr lang="ar-IQ" sz="3600" u="sng" dirty="0"/>
              <a:t>اعداد</a:t>
            </a:r>
            <a:r>
              <a:rPr lang="ar-IQ" sz="3600" dirty="0"/>
              <a:t> </a:t>
            </a:r>
          </a:p>
          <a:p>
            <a:pPr algn="ctr"/>
            <a:r>
              <a:rPr lang="ar-IQ" sz="3600" dirty="0" err="1"/>
              <a:t>م.م</a:t>
            </a:r>
            <a:r>
              <a:rPr lang="ar-IQ" sz="3600" dirty="0"/>
              <a:t> مصطفى الموسى </a:t>
            </a:r>
            <a:endParaRPr lang="en-US" sz="3600" dirty="0"/>
          </a:p>
        </p:txBody>
      </p:sp>
    </p:spTree>
    <p:extLst>
      <p:ext uri="{BB962C8B-B14F-4D97-AF65-F5344CB8AC3E}">
        <p14:creationId xmlns:p14="http://schemas.microsoft.com/office/powerpoint/2010/main" val="60909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72C5-CE25-91B1-86E3-3172C0E634BB}"/>
              </a:ext>
            </a:extLst>
          </p:cNvPr>
          <p:cNvSpPr>
            <a:spLocks noGrp="1"/>
          </p:cNvSpPr>
          <p:nvPr>
            <p:ph type="title"/>
          </p:nvPr>
        </p:nvSpPr>
        <p:spPr>
          <a:xfrm>
            <a:off x="5288973" y="618518"/>
            <a:ext cx="5758438" cy="4618500"/>
          </a:xfrm>
        </p:spPr>
        <p:txBody>
          <a:bodyPr>
            <a:normAutofit/>
          </a:bodyPr>
          <a:lstStyle/>
          <a:p>
            <a:pPr algn="r" rtl="1"/>
            <a:r>
              <a:rPr lang="ar-IQ" u="sng" dirty="0"/>
              <a:t>جسم الأسطوانات </a:t>
            </a:r>
            <a:br>
              <a:rPr lang="ar-IQ" dirty="0"/>
            </a:br>
            <a:r>
              <a:rPr lang="ar-IQ" dirty="0"/>
              <a:t>يحتوي على الأسطوانات وبعدد يعتمد على نوع المحرك ويحتوي على فتحات مرور ماء التبريد وفتحات ربط رأس الأسطوانات. ويثبت فيه من الأسفل عمود المرفق ويغطي عمود المرفق حوض الزيت. كما يتحرك بداخل الأسطوانات المكبس </a:t>
            </a:r>
            <a:br>
              <a:rPr lang="ar-IQ" dirty="0"/>
            </a:br>
            <a:endParaRPr lang="en-US" dirty="0"/>
          </a:p>
        </p:txBody>
      </p:sp>
      <p:pic>
        <p:nvPicPr>
          <p:cNvPr id="5" name="Content Placeholder 4">
            <a:extLst>
              <a:ext uri="{FF2B5EF4-FFF2-40B4-BE49-F238E27FC236}">
                <a16:creationId xmlns:a16="http://schemas.microsoft.com/office/drawing/2014/main" id="{C1059A7B-3590-728E-7DE8-CBA15D8DB98A}"/>
              </a:ext>
            </a:extLst>
          </p:cNvPr>
          <p:cNvPicPr>
            <a:picLocks noGrp="1" noChangeAspect="1"/>
          </p:cNvPicPr>
          <p:nvPr>
            <p:ph idx="1"/>
          </p:nvPr>
        </p:nvPicPr>
        <p:blipFill>
          <a:blip r:embed="rId2"/>
          <a:stretch>
            <a:fillRect/>
          </a:stretch>
        </p:blipFill>
        <p:spPr>
          <a:xfrm>
            <a:off x="323851" y="287481"/>
            <a:ext cx="4684568" cy="2964874"/>
          </a:xfrm>
        </p:spPr>
      </p:pic>
      <p:pic>
        <p:nvPicPr>
          <p:cNvPr id="7" name="Picture 6">
            <a:extLst>
              <a:ext uri="{FF2B5EF4-FFF2-40B4-BE49-F238E27FC236}">
                <a16:creationId xmlns:a16="http://schemas.microsoft.com/office/drawing/2014/main" id="{54FCF413-A27A-D977-A3F7-A80BE523E1D7}"/>
              </a:ext>
            </a:extLst>
          </p:cNvPr>
          <p:cNvPicPr>
            <a:picLocks noChangeAspect="1"/>
          </p:cNvPicPr>
          <p:nvPr/>
        </p:nvPicPr>
        <p:blipFill>
          <a:blip r:embed="rId3"/>
          <a:stretch>
            <a:fillRect/>
          </a:stretch>
        </p:blipFill>
        <p:spPr>
          <a:xfrm>
            <a:off x="323851" y="3429001"/>
            <a:ext cx="4684567" cy="3054926"/>
          </a:xfrm>
          <a:prstGeom prst="rect">
            <a:avLst/>
          </a:prstGeom>
        </p:spPr>
      </p:pic>
    </p:spTree>
    <p:extLst>
      <p:ext uri="{BB962C8B-B14F-4D97-AF65-F5344CB8AC3E}">
        <p14:creationId xmlns:p14="http://schemas.microsoft.com/office/powerpoint/2010/main" val="292610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14A25-B208-9277-6358-5596DD5C11E6}"/>
              </a:ext>
            </a:extLst>
          </p:cNvPr>
          <p:cNvSpPr>
            <a:spLocks noGrp="1"/>
          </p:cNvSpPr>
          <p:nvPr>
            <p:ph type="title"/>
          </p:nvPr>
        </p:nvSpPr>
        <p:spPr>
          <a:xfrm>
            <a:off x="5384364" y="2405754"/>
            <a:ext cx="6028601" cy="2457192"/>
          </a:xfrm>
        </p:spPr>
        <p:txBody>
          <a:bodyPr>
            <a:normAutofit fontScale="90000"/>
          </a:bodyPr>
          <a:lstStyle/>
          <a:p>
            <a:pPr algn="r" rtl="1"/>
            <a:r>
              <a:rPr lang="ar-IQ" u="sng" dirty="0"/>
              <a:t>رأس الأسطوانات </a:t>
            </a:r>
            <a:r>
              <a:rPr lang="ar-IQ" u="sng" dirty="0" err="1"/>
              <a:t>والكازكيت</a:t>
            </a:r>
            <a:r>
              <a:rPr lang="ar-IQ" u="sng" dirty="0"/>
              <a:t> </a:t>
            </a:r>
            <a:br>
              <a:rPr lang="ar-IQ" dirty="0"/>
            </a:br>
            <a:r>
              <a:rPr lang="ar-IQ" sz="3200" dirty="0"/>
              <a:t>يحتوي على فتحات لغرف الاحتراق مقابل كل أسطوانة ويحتوي على صمامات السحب والعادم وعمود </a:t>
            </a:r>
            <a:r>
              <a:rPr lang="ar-IQ" sz="3200" dirty="0" err="1"/>
              <a:t>الكامات</a:t>
            </a:r>
            <a:r>
              <a:rPr lang="ar-IQ" sz="3200" dirty="0"/>
              <a:t> المسؤول عن فتح وغلق الصمامات.</a:t>
            </a:r>
            <a:br>
              <a:rPr lang="ar-IQ" sz="3200" dirty="0"/>
            </a:br>
            <a:br>
              <a:rPr lang="ar-IQ" sz="3200" dirty="0"/>
            </a:br>
            <a:br>
              <a:rPr lang="ar-IQ" sz="3200" dirty="0"/>
            </a:br>
            <a:r>
              <a:rPr lang="ar-IQ" sz="3200" dirty="0"/>
              <a:t>ويفصل بين رأس الأسطوانات وجسم الأسطوانات حشوه تسمى </a:t>
            </a:r>
            <a:r>
              <a:rPr lang="ar-IQ" sz="3200" dirty="0" err="1"/>
              <a:t>كازكيت</a:t>
            </a:r>
            <a:r>
              <a:rPr lang="ar-IQ" sz="3200" dirty="0"/>
              <a:t> لمنع تسرب الزيت والماء الى خارج وداخل الأسطوانة </a:t>
            </a:r>
            <a:endParaRPr lang="en-US" dirty="0"/>
          </a:p>
        </p:txBody>
      </p:sp>
      <p:pic>
        <p:nvPicPr>
          <p:cNvPr id="5" name="Content Placeholder 4">
            <a:extLst>
              <a:ext uri="{FF2B5EF4-FFF2-40B4-BE49-F238E27FC236}">
                <a16:creationId xmlns:a16="http://schemas.microsoft.com/office/drawing/2014/main" id="{91D34C83-8430-855B-F7BA-2D4844D345DF}"/>
              </a:ext>
            </a:extLst>
          </p:cNvPr>
          <p:cNvPicPr>
            <a:picLocks noGrp="1" noChangeAspect="1"/>
          </p:cNvPicPr>
          <p:nvPr>
            <p:ph idx="1"/>
          </p:nvPr>
        </p:nvPicPr>
        <p:blipFill>
          <a:blip r:embed="rId2"/>
          <a:stretch>
            <a:fillRect/>
          </a:stretch>
        </p:blipFill>
        <p:spPr>
          <a:xfrm>
            <a:off x="1226127" y="829324"/>
            <a:ext cx="4135581" cy="1872313"/>
          </a:xfrm>
        </p:spPr>
      </p:pic>
      <p:pic>
        <p:nvPicPr>
          <p:cNvPr id="7" name="Picture 6">
            <a:extLst>
              <a:ext uri="{FF2B5EF4-FFF2-40B4-BE49-F238E27FC236}">
                <a16:creationId xmlns:a16="http://schemas.microsoft.com/office/drawing/2014/main" id="{C46958A6-0E50-1BC0-5E7C-3662F11EBB47}"/>
              </a:ext>
            </a:extLst>
          </p:cNvPr>
          <p:cNvPicPr>
            <a:picLocks noChangeAspect="1"/>
          </p:cNvPicPr>
          <p:nvPr/>
        </p:nvPicPr>
        <p:blipFill>
          <a:blip r:embed="rId3"/>
          <a:stretch>
            <a:fillRect/>
          </a:stretch>
        </p:blipFill>
        <p:spPr>
          <a:xfrm>
            <a:off x="266266" y="2823859"/>
            <a:ext cx="5209743" cy="1397144"/>
          </a:xfrm>
          <a:prstGeom prst="rect">
            <a:avLst/>
          </a:prstGeom>
        </p:spPr>
      </p:pic>
      <p:pic>
        <p:nvPicPr>
          <p:cNvPr id="9" name="Picture 8">
            <a:extLst>
              <a:ext uri="{FF2B5EF4-FFF2-40B4-BE49-F238E27FC236}">
                <a16:creationId xmlns:a16="http://schemas.microsoft.com/office/drawing/2014/main" id="{F60D25F6-F1D8-067A-AE80-F63A69A909D4}"/>
              </a:ext>
            </a:extLst>
          </p:cNvPr>
          <p:cNvPicPr>
            <a:picLocks noChangeAspect="1"/>
          </p:cNvPicPr>
          <p:nvPr/>
        </p:nvPicPr>
        <p:blipFill>
          <a:blip r:embed="rId4"/>
          <a:stretch>
            <a:fillRect/>
          </a:stretch>
        </p:blipFill>
        <p:spPr>
          <a:xfrm>
            <a:off x="1149061" y="4590401"/>
            <a:ext cx="3984047" cy="1438275"/>
          </a:xfrm>
          <a:prstGeom prst="rect">
            <a:avLst/>
          </a:prstGeom>
        </p:spPr>
      </p:pic>
    </p:spTree>
    <p:extLst>
      <p:ext uri="{BB962C8B-B14F-4D97-AF65-F5344CB8AC3E}">
        <p14:creationId xmlns:p14="http://schemas.microsoft.com/office/powerpoint/2010/main" val="121192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2250E-B697-300C-9E4F-129ED6E05EB1}"/>
              </a:ext>
            </a:extLst>
          </p:cNvPr>
          <p:cNvSpPr>
            <a:spLocks noGrp="1"/>
          </p:cNvSpPr>
          <p:nvPr>
            <p:ph type="title"/>
          </p:nvPr>
        </p:nvSpPr>
        <p:spPr>
          <a:xfrm>
            <a:off x="1141412" y="379527"/>
            <a:ext cx="9905998" cy="524482"/>
          </a:xfrm>
        </p:spPr>
        <p:txBody>
          <a:bodyPr>
            <a:normAutofit fontScale="90000"/>
          </a:bodyPr>
          <a:lstStyle/>
          <a:p>
            <a:pPr algn="r" rtl="1"/>
            <a:r>
              <a:rPr lang="ar-IQ" u="sng" dirty="0"/>
              <a:t>المكبس</a:t>
            </a:r>
            <a:endParaRPr lang="en-US" u="sng" dirty="0"/>
          </a:p>
        </p:txBody>
      </p:sp>
      <p:sp>
        <p:nvSpPr>
          <p:cNvPr id="3" name="Content Placeholder 2">
            <a:extLst>
              <a:ext uri="{FF2B5EF4-FFF2-40B4-BE49-F238E27FC236}">
                <a16:creationId xmlns:a16="http://schemas.microsoft.com/office/drawing/2014/main" id="{926F7D84-53C0-A71B-53FE-8FEED5C95E6B}"/>
              </a:ext>
            </a:extLst>
          </p:cNvPr>
          <p:cNvSpPr>
            <a:spLocks noGrp="1"/>
          </p:cNvSpPr>
          <p:nvPr>
            <p:ph idx="1"/>
          </p:nvPr>
        </p:nvSpPr>
        <p:spPr>
          <a:xfrm>
            <a:off x="6193266" y="1075314"/>
            <a:ext cx="5257515" cy="4546167"/>
          </a:xfrm>
        </p:spPr>
        <p:txBody>
          <a:bodyPr>
            <a:normAutofit lnSpcReduction="10000"/>
          </a:bodyPr>
          <a:lstStyle/>
          <a:p>
            <a:pPr algn="r" rtl="1"/>
            <a:r>
              <a:rPr lang="ar-IQ" dirty="0"/>
              <a:t>عبارة عن جسم اسطواني صلب يتحمل الحرارة العالية ويحتوي على حزوز لتثبيت حلقات الضغط والزيت كما يحتوي على فتحه في الوسط لتثبيت المكبس بذراع التوصيل بواسطة بسمار المكبس</a:t>
            </a:r>
          </a:p>
          <a:p>
            <a:pPr algn="r" rtl="1"/>
            <a:r>
              <a:rPr lang="ar-IQ" dirty="0"/>
              <a:t>ان فائدة حلقات الضغط هي قشط الزيت من على جدران الأسطوانة ومنع تسرب الضغط من غرفة الاحتراق ومنع نزول اللهب </a:t>
            </a:r>
          </a:p>
          <a:p>
            <a:pPr algn="r" rtl="1"/>
            <a:r>
              <a:rPr lang="ar-IQ" dirty="0"/>
              <a:t>اما حلقات الزيت فهي تعمل على رش الزيت على الأسطوانة لغرض تقليل الاحتكاك </a:t>
            </a:r>
            <a:r>
              <a:rPr lang="ar-IQ" dirty="0" err="1"/>
              <a:t>مابين</a:t>
            </a:r>
            <a:r>
              <a:rPr lang="ar-IQ" dirty="0"/>
              <a:t> المكبس والاسطوانة كما يعمل على تبريد المحرك.</a:t>
            </a:r>
            <a:endParaRPr lang="en-US" dirty="0"/>
          </a:p>
        </p:txBody>
      </p:sp>
      <p:pic>
        <p:nvPicPr>
          <p:cNvPr id="5" name="Picture 4">
            <a:extLst>
              <a:ext uri="{FF2B5EF4-FFF2-40B4-BE49-F238E27FC236}">
                <a16:creationId xmlns:a16="http://schemas.microsoft.com/office/drawing/2014/main" id="{C7A64664-8E78-8682-9BB0-405F7AF13701}"/>
              </a:ext>
            </a:extLst>
          </p:cNvPr>
          <p:cNvPicPr>
            <a:picLocks noChangeAspect="1"/>
          </p:cNvPicPr>
          <p:nvPr/>
        </p:nvPicPr>
        <p:blipFill>
          <a:blip r:embed="rId2"/>
          <a:stretch>
            <a:fillRect/>
          </a:stretch>
        </p:blipFill>
        <p:spPr>
          <a:xfrm>
            <a:off x="1141411" y="270164"/>
            <a:ext cx="4854144" cy="2247885"/>
          </a:xfrm>
          <a:prstGeom prst="rect">
            <a:avLst/>
          </a:prstGeom>
        </p:spPr>
      </p:pic>
      <p:pic>
        <p:nvPicPr>
          <p:cNvPr id="7" name="Picture 6">
            <a:extLst>
              <a:ext uri="{FF2B5EF4-FFF2-40B4-BE49-F238E27FC236}">
                <a16:creationId xmlns:a16="http://schemas.microsoft.com/office/drawing/2014/main" id="{B668A4EB-C681-758B-7F14-70F38E23AD18}"/>
              </a:ext>
            </a:extLst>
          </p:cNvPr>
          <p:cNvPicPr>
            <a:picLocks noChangeAspect="1"/>
          </p:cNvPicPr>
          <p:nvPr/>
        </p:nvPicPr>
        <p:blipFill>
          <a:blip r:embed="rId3"/>
          <a:stretch>
            <a:fillRect/>
          </a:stretch>
        </p:blipFill>
        <p:spPr>
          <a:xfrm>
            <a:off x="1141411" y="2763549"/>
            <a:ext cx="4854144" cy="3377478"/>
          </a:xfrm>
          <a:prstGeom prst="rect">
            <a:avLst/>
          </a:prstGeom>
        </p:spPr>
      </p:pic>
    </p:spTree>
    <p:extLst>
      <p:ext uri="{BB962C8B-B14F-4D97-AF65-F5344CB8AC3E}">
        <p14:creationId xmlns:p14="http://schemas.microsoft.com/office/powerpoint/2010/main" val="675443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4242-4F6C-6303-F53B-35A68477FC49}"/>
              </a:ext>
            </a:extLst>
          </p:cNvPr>
          <p:cNvSpPr>
            <a:spLocks noGrp="1"/>
          </p:cNvSpPr>
          <p:nvPr>
            <p:ph type="title"/>
          </p:nvPr>
        </p:nvSpPr>
        <p:spPr>
          <a:xfrm>
            <a:off x="1027113" y="531926"/>
            <a:ext cx="9905998" cy="534873"/>
          </a:xfrm>
        </p:spPr>
        <p:txBody>
          <a:bodyPr>
            <a:normAutofit fontScale="90000"/>
          </a:bodyPr>
          <a:lstStyle/>
          <a:p>
            <a:pPr algn="r" rtl="1"/>
            <a:r>
              <a:rPr lang="ar-IQ" u="sng" dirty="0"/>
              <a:t>عمود المرفق </a:t>
            </a:r>
            <a:endParaRPr lang="en-US" u="sng" dirty="0"/>
          </a:p>
        </p:txBody>
      </p:sp>
      <p:sp>
        <p:nvSpPr>
          <p:cNvPr id="3" name="Content Placeholder 2">
            <a:extLst>
              <a:ext uri="{FF2B5EF4-FFF2-40B4-BE49-F238E27FC236}">
                <a16:creationId xmlns:a16="http://schemas.microsoft.com/office/drawing/2014/main" id="{99634406-E862-0ED6-EF0E-173A822F92D3}"/>
              </a:ext>
            </a:extLst>
          </p:cNvPr>
          <p:cNvSpPr>
            <a:spLocks noGrp="1"/>
          </p:cNvSpPr>
          <p:nvPr>
            <p:ph idx="1"/>
          </p:nvPr>
        </p:nvSpPr>
        <p:spPr>
          <a:xfrm>
            <a:off x="6095999" y="1205345"/>
            <a:ext cx="4951411" cy="4585856"/>
          </a:xfrm>
        </p:spPr>
        <p:txBody>
          <a:bodyPr/>
          <a:lstStyle/>
          <a:p>
            <a:pPr algn="r" rtl="1"/>
            <a:r>
              <a:rPr lang="ar-IQ" dirty="0"/>
              <a:t>هو قضيب معدني أسطواني مع تعرجات ضمنه في أماكن التقاءه مع أذرع التوصيل، ومهمته الأساسية هي تحويل الحركة الترددية للمكبس إلى حركة دورانية.</a:t>
            </a:r>
          </a:p>
          <a:p>
            <a:endParaRPr lang="en-US" dirty="0"/>
          </a:p>
        </p:txBody>
      </p:sp>
      <p:pic>
        <p:nvPicPr>
          <p:cNvPr id="5" name="Picture 4">
            <a:extLst>
              <a:ext uri="{FF2B5EF4-FFF2-40B4-BE49-F238E27FC236}">
                <a16:creationId xmlns:a16="http://schemas.microsoft.com/office/drawing/2014/main" id="{431AB271-C506-2363-0E59-AFEFAF7424D0}"/>
              </a:ext>
            </a:extLst>
          </p:cNvPr>
          <p:cNvPicPr>
            <a:picLocks noChangeAspect="1"/>
          </p:cNvPicPr>
          <p:nvPr/>
        </p:nvPicPr>
        <p:blipFill>
          <a:blip r:embed="rId2"/>
          <a:stretch>
            <a:fillRect/>
          </a:stretch>
        </p:blipFill>
        <p:spPr>
          <a:xfrm>
            <a:off x="1027113" y="1066799"/>
            <a:ext cx="5068886" cy="4024746"/>
          </a:xfrm>
          <a:prstGeom prst="rect">
            <a:avLst/>
          </a:prstGeom>
        </p:spPr>
      </p:pic>
    </p:spTree>
    <p:extLst>
      <p:ext uri="{BB962C8B-B14F-4D97-AF65-F5344CB8AC3E}">
        <p14:creationId xmlns:p14="http://schemas.microsoft.com/office/powerpoint/2010/main" val="110313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9B9-0B54-90C8-F78F-9939A57343D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EC831A6-AE71-7030-77F0-90812229C30A}"/>
              </a:ext>
            </a:extLst>
          </p:cNvPr>
          <p:cNvPicPr>
            <a:picLocks noGrp="1" noChangeAspect="1"/>
          </p:cNvPicPr>
          <p:nvPr>
            <p:ph idx="1"/>
          </p:nvPr>
        </p:nvPicPr>
        <p:blipFill>
          <a:blip r:embed="rId2"/>
          <a:stretch>
            <a:fillRect/>
          </a:stretch>
        </p:blipFill>
        <p:spPr>
          <a:xfrm>
            <a:off x="1693718" y="529937"/>
            <a:ext cx="9041966" cy="5709546"/>
          </a:xfrm>
        </p:spPr>
      </p:pic>
    </p:spTree>
    <p:extLst>
      <p:ext uri="{BB962C8B-B14F-4D97-AF65-F5344CB8AC3E}">
        <p14:creationId xmlns:p14="http://schemas.microsoft.com/office/powerpoint/2010/main" val="1384975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2D59-FDF5-6204-8E68-61B90D5CBBDA}"/>
              </a:ext>
            </a:extLst>
          </p:cNvPr>
          <p:cNvSpPr>
            <a:spLocks noGrp="1"/>
          </p:cNvSpPr>
          <p:nvPr>
            <p:ph type="title"/>
          </p:nvPr>
        </p:nvSpPr>
        <p:spPr>
          <a:xfrm>
            <a:off x="1141412" y="400309"/>
            <a:ext cx="9905998" cy="448281"/>
          </a:xfrm>
        </p:spPr>
        <p:txBody>
          <a:bodyPr>
            <a:normAutofit fontScale="90000"/>
          </a:bodyPr>
          <a:lstStyle/>
          <a:p>
            <a:pPr algn="r" rtl="1"/>
            <a:r>
              <a:rPr lang="ar-IQ" dirty="0"/>
              <a:t>كيف يعمل محرك الاحتراق الداخلي الترددي رباعي الأشواط</a:t>
            </a:r>
            <a:endParaRPr lang="en-US" dirty="0"/>
          </a:p>
        </p:txBody>
      </p:sp>
      <p:sp>
        <p:nvSpPr>
          <p:cNvPr id="3" name="Content Placeholder 2">
            <a:extLst>
              <a:ext uri="{FF2B5EF4-FFF2-40B4-BE49-F238E27FC236}">
                <a16:creationId xmlns:a16="http://schemas.microsoft.com/office/drawing/2014/main" id="{830AE4CD-A719-EB8F-0E70-AAB8E5D10023}"/>
              </a:ext>
            </a:extLst>
          </p:cNvPr>
          <p:cNvSpPr>
            <a:spLocks noGrp="1"/>
          </p:cNvSpPr>
          <p:nvPr>
            <p:ph idx="1"/>
          </p:nvPr>
        </p:nvSpPr>
        <p:spPr>
          <a:xfrm>
            <a:off x="1141412" y="966355"/>
            <a:ext cx="9905999" cy="5237018"/>
          </a:xfrm>
        </p:spPr>
        <p:txBody>
          <a:bodyPr>
            <a:normAutofit fontScale="92500" lnSpcReduction="20000"/>
          </a:bodyPr>
          <a:lstStyle/>
          <a:p>
            <a:pPr marL="0" indent="0" algn="r" rtl="1">
              <a:buNone/>
            </a:pPr>
            <a:r>
              <a:rPr lang="ar-IQ" sz="1900" dirty="0"/>
              <a:t>يسمى هذا النوع من محركات الاحتراق الداخلي باسم رباعي الأشواط لأن عمله يتكون من 4 مراحل متتالية، حيث أن كل أسطوانة تعطي طاقتها خلال شوط واحد بينما تكن تستهلك الطاقة خلال الأشواط التالية. هذه الأشواط الأربعة هي:</a:t>
            </a:r>
          </a:p>
          <a:p>
            <a:pPr marL="0" indent="0" algn="r" rtl="1">
              <a:buNone/>
            </a:pPr>
            <a:r>
              <a:rPr lang="ar-IQ" sz="1900" dirty="0"/>
              <a:t>شوط السحب:</a:t>
            </a:r>
          </a:p>
          <a:p>
            <a:pPr marL="0" indent="0" algn="r" rtl="1">
              <a:buNone/>
            </a:pPr>
            <a:r>
              <a:rPr lang="ar-IQ" sz="1900" dirty="0"/>
              <a:t>يبدأ الشوط مع المكبس في النقطة الميتة العليا، حيث ينخفض المكبس تدريجياً ويفتح صمام الدخول ليملأ الهواء أو مزيج الهواء والوقود الأسطوانة، وينتهي الشوط بوصول المكبس إلى النقطة الميتة السفلى وإغلاق صمام الدخول.</a:t>
            </a:r>
          </a:p>
          <a:p>
            <a:pPr marL="0" indent="0" algn="r" rtl="1">
              <a:buNone/>
            </a:pPr>
            <a:r>
              <a:rPr lang="ar-IQ" sz="1900" dirty="0"/>
              <a:t>شوط الضغط</a:t>
            </a:r>
          </a:p>
          <a:p>
            <a:pPr marL="0" indent="0" algn="r" rtl="1">
              <a:buNone/>
            </a:pPr>
            <a:r>
              <a:rPr lang="ar-IQ" sz="1900" dirty="0"/>
              <a:t>خلال هذا الشوط تكون الصمامات جميعها مغلقة، ويبدأ المكبس بالتحرك للأعلى (بالاعتماد على دوران عمود المرفق) لضغط محتوى الأسطوانة إلى الحد الأقصى.</a:t>
            </a:r>
          </a:p>
          <a:p>
            <a:pPr marL="0" indent="0" algn="r" rtl="1">
              <a:buNone/>
            </a:pPr>
            <a:r>
              <a:rPr lang="ar-IQ" sz="1900" dirty="0"/>
              <a:t>شوط القدرة:</a:t>
            </a:r>
          </a:p>
          <a:p>
            <a:pPr marL="0" indent="0" algn="r" rtl="1">
              <a:buNone/>
            </a:pPr>
            <a:r>
              <a:rPr lang="ar-IQ" sz="1900" dirty="0"/>
              <a:t>يتم إشعال الوقود في الأسطوانة بالاعتماد على شرارة كهربائية في محركات </a:t>
            </a:r>
            <a:r>
              <a:rPr lang="ar-IQ" sz="1900" dirty="0" err="1"/>
              <a:t>البينزين</a:t>
            </a:r>
            <a:r>
              <a:rPr lang="ar-IQ" sz="1900" dirty="0"/>
              <a:t>، أو أن الوقود يشتغل تلقائياً بفعل الضغط والحرارة في محركات الديزل. ونتيجة عملية الاحتراق تنتج العديد من الغازات الساخنة والمضغوطة التي تحرك المكبس للأسفل وتجبر عمود المرفق على الدوران.</a:t>
            </a:r>
          </a:p>
          <a:p>
            <a:pPr marL="0" indent="0" algn="r" rtl="1">
              <a:buNone/>
            </a:pPr>
            <a:r>
              <a:rPr lang="ar-IQ" sz="1900" dirty="0"/>
              <a:t>شوط العادم:</a:t>
            </a:r>
          </a:p>
          <a:p>
            <a:pPr marL="0" indent="0" algn="r" rtl="1">
              <a:buNone/>
            </a:pPr>
            <a:r>
              <a:rPr lang="ar-IQ" sz="1900" dirty="0"/>
              <a:t>مع انتهاء عملية الاحتراق، يعود المكبس للصعود فيما يفتح صمام العادم ليسمح بخروج غازات الاحتراق من الأسطوانة وتهيئتها لبدأ دورة المحرك من جديد.</a:t>
            </a:r>
          </a:p>
          <a:p>
            <a:pPr algn="r" rtl="1"/>
            <a:endParaRPr lang="en-US" sz="1800" dirty="0"/>
          </a:p>
        </p:txBody>
      </p:sp>
    </p:spTree>
    <p:extLst>
      <p:ext uri="{BB962C8B-B14F-4D97-AF65-F5344CB8AC3E}">
        <p14:creationId xmlns:p14="http://schemas.microsoft.com/office/powerpoint/2010/main" val="399570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14ECE-FBBB-D14B-C072-DA0F693387B6}"/>
              </a:ext>
            </a:extLst>
          </p:cNvPr>
          <p:cNvSpPr>
            <a:spLocks noGrp="1"/>
          </p:cNvSpPr>
          <p:nvPr>
            <p:ph type="title"/>
          </p:nvPr>
        </p:nvSpPr>
        <p:spPr/>
        <p:txBody>
          <a:bodyPr>
            <a:normAutofit fontScale="90000"/>
          </a:bodyPr>
          <a:lstStyle/>
          <a:p>
            <a:pPr algn="r" rtl="1"/>
            <a:r>
              <a:rPr lang="ar-IQ" sz="2700" dirty="0"/>
              <a:t>في كل 4 أشواط للمحرك، يدور عمود المرفق مرتين. وخلال هذا الوقت تقدم الأسطوانة الطاقة في شوط واحد فقط هو شوط القدرة، فيما تعتمد على دوران عمود المرفق في الأشواط التالية. وبوجود عدة أسطوانات ضن المحرك، يتم توزيع العمل بحيث لا يكون عمود المرفق دون طاقة محركة من إحدى الأسطوانات</a:t>
            </a:r>
            <a:r>
              <a:rPr lang="ar-IQ" dirty="0"/>
              <a:t>.</a:t>
            </a:r>
            <a:endParaRPr lang="en-US" dirty="0"/>
          </a:p>
        </p:txBody>
      </p:sp>
      <p:pic>
        <p:nvPicPr>
          <p:cNvPr id="5" name="Content Placeholder 4">
            <a:extLst>
              <a:ext uri="{FF2B5EF4-FFF2-40B4-BE49-F238E27FC236}">
                <a16:creationId xmlns:a16="http://schemas.microsoft.com/office/drawing/2014/main" id="{56378057-297A-7E94-63E7-2CB116EF3478}"/>
              </a:ext>
            </a:extLst>
          </p:cNvPr>
          <p:cNvPicPr>
            <a:picLocks noGrp="1" noChangeAspect="1"/>
          </p:cNvPicPr>
          <p:nvPr>
            <p:ph idx="1"/>
          </p:nvPr>
        </p:nvPicPr>
        <p:blipFill>
          <a:blip r:embed="rId2"/>
          <a:stretch>
            <a:fillRect/>
          </a:stretch>
        </p:blipFill>
        <p:spPr>
          <a:xfrm>
            <a:off x="4094018" y="1953491"/>
            <a:ext cx="4426527" cy="4384964"/>
          </a:xfrm>
        </p:spPr>
      </p:pic>
    </p:spTree>
    <p:extLst>
      <p:ext uri="{BB962C8B-B14F-4D97-AF65-F5344CB8AC3E}">
        <p14:creationId xmlns:p14="http://schemas.microsoft.com/office/powerpoint/2010/main" val="227574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1B497-9E2B-A3AD-B354-982EBDB177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2E8501C-FC00-2550-C577-FF276BAE72F6}"/>
              </a:ext>
            </a:extLst>
          </p:cNvPr>
          <p:cNvPicPr>
            <a:picLocks noGrp="1" noChangeAspect="1"/>
          </p:cNvPicPr>
          <p:nvPr>
            <p:ph idx="1"/>
          </p:nvPr>
        </p:nvPicPr>
        <p:blipFill>
          <a:blip r:embed="rId2"/>
          <a:stretch>
            <a:fillRect/>
          </a:stretch>
        </p:blipFill>
        <p:spPr>
          <a:xfrm>
            <a:off x="1007918" y="618519"/>
            <a:ext cx="10039493" cy="5408208"/>
          </a:xfrm>
        </p:spPr>
      </p:pic>
    </p:spTree>
    <p:extLst>
      <p:ext uri="{BB962C8B-B14F-4D97-AF65-F5344CB8AC3E}">
        <p14:creationId xmlns:p14="http://schemas.microsoft.com/office/powerpoint/2010/main" val="128906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599F-69F7-6B7A-49BB-89A091613E7B}"/>
              </a:ext>
            </a:extLst>
          </p:cNvPr>
          <p:cNvSpPr>
            <a:spLocks noGrp="1"/>
          </p:cNvSpPr>
          <p:nvPr>
            <p:ph type="title"/>
          </p:nvPr>
        </p:nvSpPr>
        <p:spPr>
          <a:xfrm>
            <a:off x="1141413" y="265471"/>
            <a:ext cx="9905998" cy="727587"/>
          </a:xfrm>
        </p:spPr>
        <p:txBody>
          <a:bodyPr>
            <a:normAutofit/>
          </a:bodyPr>
          <a:lstStyle/>
          <a:p>
            <a:pPr algn="r"/>
            <a:r>
              <a:rPr lang="ar-IQ" u="sng" dirty="0"/>
              <a:t>أنواع المحركات </a:t>
            </a:r>
            <a:endParaRPr lang="en-US" u="sng" dirty="0"/>
          </a:p>
        </p:txBody>
      </p:sp>
      <p:sp>
        <p:nvSpPr>
          <p:cNvPr id="3" name="Content Placeholder 2">
            <a:extLst>
              <a:ext uri="{FF2B5EF4-FFF2-40B4-BE49-F238E27FC236}">
                <a16:creationId xmlns:a16="http://schemas.microsoft.com/office/drawing/2014/main" id="{604C6445-D6AC-295C-7B97-850609D40039}"/>
              </a:ext>
            </a:extLst>
          </p:cNvPr>
          <p:cNvSpPr>
            <a:spLocks noGrp="1"/>
          </p:cNvSpPr>
          <p:nvPr>
            <p:ph idx="1"/>
          </p:nvPr>
        </p:nvSpPr>
        <p:spPr>
          <a:xfrm>
            <a:off x="1141412" y="993058"/>
            <a:ext cx="9905999" cy="4798143"/>
          </a:xfrm>
        </p:spPr>
        <p:txBody>
          <a:bodyPr>
            <a:normAutofit fontScale="85000" lnSpcReduction="20000"/>
          </a:bodyPr>
          <a:lstStyle/>
          <a:p>
            <a:pPr marL="0" lvl="8" indent="0" algn="r">
              <a:buNone/>
            </a:pPr>
            <a:r>
              <a:rPr lang="ar-IQ" sz="2800" dirty="0"/>
              <a:t>ان مبدأ عمل المحرك هو تحويل الطاقة الحرارية الى طاقة حركية وذلك من خلال احتراق الوقود داخل أسطوانات المحرك وتحويلها الى طاقة لتحريك عمود المرفق</a:t>
            </a:r>
          </a:p>
          <a:p>
            <a:pPr marL="0" lvl="8" indent="0" algn="r">
              <a:buNone/>
            </a:pPr>
            <a:r>
              <a:rPr lang="ar-IQ" sz="2800" dirty="0"/>
              <a:t>وتصنف المحركات حسب التالي: </a:t>
            </a:r>
          </a:p>
          <a:p>
            <a:pPr marL="0" lvl="8" indent="0" algn="r">
              <a:buNone/>
            </a:pPr>
            <a:r>
              <a:rPr lang="ar-IQ" sz="2800" dirty="0"/>
              <a:t>1- حسب طريقة اشتعال خليط الوقود: وتقسم الى محركات يتم الاحتراق فيها من خلال شمعة القدح كما في محركات البنزين والنوع الاخر يتم فيها الاحتراق من خلال الضغط أي ضغط الهواء داخل </a:t>
            </a:r>
            <a:r>
              <a:rPr lang="ar-IQ" sz="2800" dirty="0" err="1"/>
              <a:t>الاسطوانه</a:t>
            </a:r>
            <a:r>
              <a:rPr lang="ar-IQ" sz="2800" dirty="0"/>
              <a:t> كما في محركات الديزل </a:t>
            </a:r>
          </a:p>
          <a:p>
            <a:pPr marL="0" lvl="8" indent="0" algn="r">
              <a:buNone/>
            </a:pPr>
            <a:r>
              <a:rPr lang="ar-IQ" sz="2800" dirty="0"/>
              <a:t>2- حسب عدد الأشواط للمكبس: يقسم الى ثنائي ورباعي الأشواط </a:t>
            </a:r>
          </a:p>
          <a:p>
            <a:pPr marL="0" lvl="8" indent="0" algn="r">
              <a:buNone/>
            </a:pPr>
            <a:r>
              <a:rPr lang="ar-IQ" sz="2800" dirty="0"/>
              <a:t>3- حسب نوع الوقود: تقسم الى </a:t>
            </a:r>
            <a:r>
              <a:rPr lang="ar-IQ" sz="2800" dirty="0" err="1"/>
              <a:t>بانزين</a:t>
            </a:r>
            <a:r>
              <a:rPr lang="ar-IQ" sz="2800" dirty="0"/>
              <a:t> وديزل وغاز </a:t>
            </a:r>
          </a:p>
          <a:p>
            <a:pPr marL="0" lvl="8" indent="0" algn="r">
              <a:buNone/>
            </a:pPr>
            <a:r>
              <a:rPr lang="ar-IQ" sz="2800" dirty="0"/>
              <a:t>4- حسب نوع التبريد: تقسم الى تبريد بالسائل وتبريد بالهواء</a:t>
            </a:r>
          </a:p>
          <a:p>
            <a:pPr marL="0" lvl="8" indent="0" algn="r">
              <a:buNone/>
            </a:pPr>
            <a:r>
              <a:rPr lang="ar-IQ" sz="2800" dirty="0"/>
              <a:t>5- حسب عدد الأسطوانات: تقسم الى احادية او متعددة الأسطوانات</a:t>
            </a:r>
          </a:p>
          <a:p>
            <a:pPr marL="0" lvl="8" indent="0" algn="r" rtl="1">
              <a:buNone/>
            </a:pPr>
            <a:r>
              <a:rPr lang="ar-IQ" sz="2800" dirty="0"/>
              <a:t>6- حسب وضع الأسطوانات: تقسم الى أسطوانات بصف واحد او بصفين او على شكل حرف </a:t>
            </a:r>
            <a:r>
              <a:rPr lang="en-US" sz="2800" dirty="0"/>
              <a:t>V</a:t>
            </a:r>
            <a:r>
              <a:rPr lang="ar-IQ" sz="2800" dirty="0"/>
              <a:t> </a:t>
            </a:r>
            <a:endParaRPr lang="en-US" sz="2800" dirty="0"/>
          </a:p>
        </p:txBody>
      </p:sp>
    </p:spTree>
    <p:extLst>
      <p:ext uri="{BB962C8B-B14F-4D97-AF65-F5344CB8AC3E}">
        <p14:creationId xmlns:p14="http://schemas.microsoft.com/office/powerpoint/2010/main" val="396083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B44D1-9079-652E-A8C7-D9BC3FDBB2A2}"/>
              </a:ext>
            </a:extLst>
          </p:cNvPr>
          <p:cNvSpPr>
            <a:spLocks noGrp="1"/>
          </p:cNvSpPr>
          <p:nvPr>
            <p:ph type="title"/>
          </p:nvPr>
        </p:nvSpPr>
        <p:spPr>
          <a:xfrm>
            <a:off x="1141412" y="223663"/>
            <a:ext cx="9905998" cy="576437"/>
          </a:xfrm>
        </p:spPr>
        <p:txBody>
          <a:bodyPr>
            <a:normAutofit fontScale="90000"/>
          </a:bodyPr>
          <a:lstStyle/>
          <a:p>
            <a:pPr algn="r"/>
            <a:r>
              <a:rPr lang="ar-IQ" dirty="0"/>
              <a:t>بعض اشكال المحركات </a:t>
            </a:r>
            <a:endParaRPr lang="en-US" dirty="0"/>
          </a:p>
        </p:txBody>
      </p:sp>
      <p:pic>
        <p:nvPicPr>
          <p:cNvPr id="5" name="Content Placeholder 4">
            <a:extLst>
              <a:ext uri="{FF2B5EF4-FFF2-40B4-BE49-F238E27FC236}">
                <a16:creationId xmlns:a16="http://schemas.microsoft.com/office/drawing/2014/main" id="{ED91FD6A-4C1A-3449-2E93-09215B6D436A}"/>
              </a:ext>
            </a:extLst>
          </p:cNvPr>
          <p:cNvPicPr>
            <a:picLocks noGrp="1" noChangeAspect="1"/>
          </p:cNvPicPr>
          <p:nvPr>
            <p:ph idx="1"/>
          </p:nvPr>
        </p:nvPicPr>
        <p:blipFill>
          <a:blip r:embed="rId2"/>
          <a:stretch>
            <a:fillRect/>
          </a:stretch>
        </p:blipFill>
        <p:spPr>
          <a:xfrm>
            <a:off x="1517073" y="1033894"/>
            <a:ext cx="9405646" cy="4088824"/>
          </a:xfrm>
        </p:spPr>
      </p:pic>
      <p:sp>
        <p:nvSpPr>
          <p:cNvPr id="8" name="Title 1">
            <a:extLst>
              <a:ext uri="{FF2B5EF4-FFF2-40B4-BE49-F238E27FC236}">
                <a16:creationId xmlns:a16="http://schemas.microsoft.com/office/drawing/2014/main" id="{AC5EC798-98F9-0E83-0426-CE83BF7FB72C}"/>
              </a:ext>
            </a:extLst>
          </p:cNvPr>
          <p:cNvSpPr txBox="1">
            <a:spLocks/>
          </p:cNvSpPr>
          <p:nvPr/>
        </p:nvSpPr>
        <p:spPr>
          <a:xfrm>
            <a:off x="1141412" y="5155767"/>
            <a:ext cx="9905998"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rtl="1"/>
            <a:r>
              <a:rPr lang="ar-IQ" dirty="0"/>
              <a:t>محرك بصف واحد</a:t>
            </a:r>
            <a:endParaRPr lang="en-US" dirty="0"/>
          </a:p>
        </p:txBody>
      </p:sp>
    </p:spTree>
    <p:extLst>
      <p:ext uri="{BB962C8B-B14F-4D97-AF65-F5344CB8AC3E}">
        <p14:creationId xmlns:p14="http://schemas.microsoft.com/office/powerpoint/2010/main" val="177597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21B0E-AC30-F2E4-C060-F0B54F9D3B9B}"/>
              </a:ext>
            </a:extLst>
          </p:cNvPr>
          <p:cNvSpPr>
            <a:spLocks noGrp="1"/>
          </p:cNvSpPr>
          <p:nvPr>
            <p:ph type="title"/>
          </p:nvPr>
        </p:nvSpPr>
        <p:spPr>
          <a:xfrm>
            <a:off x="1143000" y="5130048"/>
            <a:ext cx="9905998" cy="1478570"/>
          </a:xfrm>
        </p:spPr>
        <p:txBody>
          <a:bodyPr/>
          <a:lstStyle/>
          <a:p>
            <a:pPr algn="ctr" rtl="1"/>
            <a:r>
              <a:rPr lang="ar-IQ" dirty="0"/>
              <a:t>محرك حرف </a:t>
            </a:r>
            <a:r>
              <a:rPr lang="en-US" dirty="0"/>
              <a:t>V</a:t>
            </a:r>
          </a:p>
        </p:txBody>
      </p:sp>
      <p:pic>
        <p:nvPicPr>
          <p:cNvPr id="4" name="Content Placeholder 3">
            <a:extLst>
              <a:ext uri="{FF2B5EF4-FFF2-40B4-BE49-F238E27FC236}">
                <a16:creationId xmlns:a16="http://schemas.microsoft.com/office/drawing/2014/main" id="{0BDC783F-60B1-96F5-324E-41D510263078}"/>
              </a:ext>
            </a:extLst>
          </p:cNvPr>
          <p:cNvPicPr>
            <a:picLocks noGrp="1" noChangeAspect="1"/>
          </p:cNvPicPr>
          <p:nvPr>
            <p:ph idx="1"/>
          </p:nvPr>
        </p:nvPicPr>
        <p:blipFill>
          <a:blip r:embed="rId2"/>
          <a:stretch>
            <a:fillRect/>
          </a:stretch>
        </p:blipFill>
        <p:spPr>
          <a:xfrm>
            <a:off x="2760518" y="652751"/>
            <a:ext cx="6670963" cy="4293321"/>
          </a:xfrm>
          <a:prstGeom prst="rect">
            <a:avLst/>
          </a:prstGeom>
        </p:spPr>
      </p:pic>
    </p:spTree>
    <p:extLst>
      <p:ext uri="{BB962C8B-B14F-4D97-AF65-F5344CB8AC3E}">
        <p14:creationId xmlns:p14="http://schemas.microsoft.com/office/powerpoint/2010/main" val="286843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BD597-55C1-D49E-1A46-C117185CA61C}"/>
              </a:ext>
            </a:extLst>
          </p:cNvPr>
          <p:cNvSpPr>
            <a:spLocks noGrp="1"/>
          </p:cNvSpPr>
          <p:nvPr>
            <p:ph type="title"/>
          </p:nvPr>
        </p:nvSpPr>
        <p:spPr>
          <a:xfrm>
            <a:off x="1143001" y="4761316"/>
            <a:ext cx="9905998" cy="1478570"/>
          </a:xfrm>
        </p:spPr>
        <p:txBody>
          <a:bodyPr/>
          <a:lstStyle/>
          <a:p>
            <a:pPr algn="ctr"/>
            <a:r>
              <a:rPr lang="ar-IQ" dirty="0"/>
              <a:t>محرك بصفين</a:t>
            </a:r>
            <a:endParaRPr lang="en-US" dirty="0"/>
          </a:p>
        </p:txBody>
      </p:sp>
      <p:pic>
        <p:nvPicPr>
          <p:cNvPr id="5" name="Content Placeholder 4">
            <a:extLst>
              <a:ext uri="{FF2B5EF4-FFF2-40B4-BE49-F238E27FC236}">
                <a16:creationId xmlns:a16="http://schemas.microsoft.com/office/drawing/2014/main" id="{684FB4DE-EA61-CAA1-8827-E36CB7D01D5A}"/>
              </a:ext>
            </a:extLst>
          </p:cNvPr>
          <p:cNvPicPr>
            <a:picLocks noGrp="1" noChangeAspect="1"/>
          </p:cNvPicPr>
          <p:nvPr>
            <p:ph idx="1"/>
          </p:nvPr>
        </p:nvPicPr>
        <p:blipFill>
          <a:blip r:embed="rId2"/>
          <a:stretch>
            <a:fillRect/>
          </a:stretch>
        </p:blipFill>
        <p:spPr>
          <a:xfrm>
            <a:off x="1596736" y="618114"/>
            <a:ext cx="8998528" cy="4483822"/>
          </a:xfrm>
        </p:spPr>
      </p:pic>
    </p:spTree>
    <p:extLst>
      <p:ext uri="{BB962C8B-B14F-4D97-AF65-F5344CB8AC3E}">
        <p14:creationId xmlns:p14="http://schemas.microsoft.com/office/powerpoint/2010/main" val="276811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7BC8-CB78-5671-3A83-40546863B829}"/>
              </a:ext>
            </a:extLst>
          </p:cNvPr>
          <p:cNvSpPr>
            <a:spLocks noGrp="1"/>
          </p:cNvSpPr>
          <p:nvPr>
            <p:ph type="title"/>
          </p:nvPr>
        </p:nvSpPr>
        <p:spPr>
          <a:xfrm>
            <a:off x="1349232" y="3975074"/>
            <a:ext cx="9905998" cy="1478570"/>
          </a:xfrm>
        </p:spPr>
        <p:txBody>
          <a:bodyPr>
            <a:normAutofit fontScale="90000"/>
          </a:bodyPr>
          <a:lstStyle/>
          <a:p>
            <a:pPr algn="ctr" rtl="1"/>
            <a:r>
              <a:rPr lang="en-US" dirty="0"/>
              <a:t>A</a:t>
            </a:r>
            <a:r>
              <a:rPr lang="ar-IQ" dirty="0"/>
              <a:t> محرك بصف واحد من الأسطوانات </a:t>
            </a:r>
            <a:br>
              <a:rPr lang="ar-IQ" dirty="0"/>
            </a:br>
            <a:r>
              <a:rPr lang="en-US" dirty="0"/>
              <a:t>b</a:t>
            </a:r>
            <a:r>
              <a:rPr lang="ar-IQ" dirty="0"/>
              <a:t> محرك حرف </a:t>
            </a:r>
            <a:r>
              <a:rPr lang="en-US" dirty="0"/>
              <a:t>v</a:t>
            </a:r>
            <a:br>
              <a:rPr lang="ar-IQ" dirty="0"/>
            </a:br>
            <a:r>
              <a:rPr lang="en-US" dirty="0"/>
              <a:t>c</a:t>
            </a:r>
            <a:r>
              <a:rPr lang="ar-IQ" dirty="0"/>
              <a:t> محرك بصفين مستوي</a:t>
            </a:r>
            <a:br>
              <a:rPr lang="en-US" dirty="0"/>
            </a:br>
            <a:r>
              <a:rPr lang="en-US" dirty="0"/>
              <a:t>d</a:t>
            </a:r>
            <a:r>
              <a:rPr lang="ar-IQ" dirty="0"/>
              <a:t> محرك بثلاثة صفوف او </a:t>
            </a:r>
            <a:r>
              <a:rPr lang="en-US" dirty="0"/>
              <a:t>W</a:t>
            </a:r>
          </a:p>
        </p:txBody>
      </p:sp>
      <p:pic>
        <p:nvPicPr>
          <p:cNvPr id="5" name="Content Placeholder 4">
            <a:extLst>
              <a:ext uri="{FF2B5EF4-FFF2-40B4-BE49-F238E27FC236}">
                <a16:creationId xmlns:a16="http://schemas.microsoft.com/office/drawing/2014/main" id="{E766E134-2234-D4C8-A3A7-F6EC4CD31EBF}"/>
              </a:ext>
            </a:extLst>
          </p:cNvPr>
          <p:cNvPicPr>
            <a:picLocks noGrp="1" noChangeAspect="1"/>
          </p:cNvPicPr>
          <p:nvPr>
            <p:ph idx="1"/>
          </p:nvPr>
        </p:nvPicPr>
        <p:blipFill>
          <a:blip r:embed="rId2"/>
          <a:stretch>
            <a:fillRect/>
          </a:stretch>
        </p:blipFill>
        <p:spPr>
          <a:xfrm>
            <a:off x="2350926" y="936765"/>
            <a:ext cx="7674005" cy="2423370"/>
          </a:xfrm>
        </p:spPr>
      </p:pic>
    </p:spTree>
    <p:extLst>
      <p:ext uri="{BB962C8B-B14F-4D97-AF65-F5344CB8AC3E}">
        <p14:creationId xmlns:p14="http://schemas.microsoft.com/office/powerpoint/2010/main" val="132690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4A62-5791-6D79-62D7-9C47C47AFC07}"/>
              </a:ext>
            </a:extLst>
          </p:cNvPr>
          <p:cNvSpPr>
            <a:spLocks noGrp="1"/>
          </p:cNvSpPr>
          <p:nvPr>
            <p:ph type="title"/>
          </p:nvPr>
        </p:nvSpPr>
        <p:spPr>
          <a:xfrm>
            <a:off x="1141413" y="618518"/>
            <a:ext cx="9905998" cy="545264"/>
          </a:xfrm>
        </p:spPr>
        <p:txBody>
          <a:bodyPr>
            <a:normAutofit fontScale="90000"/>
          </a:bodyPr>
          <a:lstStyle/>
          <a:p>
            <a:pPr algn="r"/>
            <a:r>
              <a:rPr lang="ar-IQ" dirty="0"/>
              <a:t>مكونات المحرك </a:t>
            </a:r>
            <a:endParaRPr lang="en-US" dirty="0"/>
          </a:p>
        </p:txBody>
      </p:sp>
      <p:sp>
        <p:nvSpPr>
          <p:cNvPr id="3" name="Content Placeholder 2">
            <a:extLst>
              <a:ext uri="{FF2B5EF4-FFF2-40B4-BE49-F238E27FC236}">
                <a16:creationId xmlns:a16="http://schemas.microsoft.com/office/drawing/2014/main" id="{0930BE9B-967A-597E-188E-9A6085F92357}"/>
              </a:ext>
            </a:extLst>
          </p:cNvPr>
          <p:cNvSpPr>
            <a:spLocks noGrp="1"/>
          </p:cNvSpPr>
          <p:nvPr>
            <p:ph idx="1"/>
          </p:nvPr>
        </p:nvSpPr>
        <p:spPr>
          <a:xfrm>
            <a:off x="1141412" y="1163782"/>
            <a:ext cx="9905999" cy="4627419"/>
          </a:xfrm>
        </p:spPr>
        <p:txBody>
          <a:bodyPr>
            <a:normAutofit fontScale="92500" lnSpcReduction="20000"/>
          </a:bodyPr>
          <a:lstStyle/>
          <a:p>
            <a:pPr marL="0" indent="0" algn="r" rtl="1">
              <a:buNone/>
            </a:pPr>
            <a:r>
              <a:rPr lang="ar-IQ" dirty="0"/>
              <a:t>يتكون المحرك من الأجزاء التالية:</a:t>
            </a:r>
          </a:p>
          <a:p>
            <a:pPr marL="0" indent="0" algn="r" rtl="1">
              <a:buNone/>
            </a:pPr>
            <a:r>
              <a:rPr lang="ar-IQ" dirty="0"/>
              <a:t>1- جسم الأسطوانات والاسطوانات وخزان الزيت</a:t>
            </a:r>
          </a:p>
          <a:p>
            <a:pPr marL="0" indent="0" algn="r" rtl="1">
              <a:buNone/>
            </a:pPr>
            <a:r>
              <a:rPr lang="ar-IQ" dirty="0"/>
              <a:t>2- رأس الأسطوانات  </a:t>
            </a:r>
          </a:p>
          <a:p>
            <a:pPr marL="0" indent="0" algn="r" rtl="1">
              <a:buNone/>
            </a:pPr>
            <a:r>
              <a:rPr lang="ar-IQ" dirty="0"/>
              <a:t>3- المكبس وحلقات الضغط والزيت وذراع التوصيل</a:t>
            </a:r>
          </a:p>
          <a:p>
            <a:pPr marL="0" indent="0" algn="r" rtl="1">
              <a:buNone/>
            </a:pPr>
            <a:r>
              <a:rPr lang="ar-IQ" dirty="0"/>
              <a:t>4- عمود المرفق </a:t>
            </a:r>
          </a:p>
          <a:p>
            <a:pPr marL="0" indent="0" algn="r" rtl="1">
              <a:buNone/>
            </a:pPr>
            <a:r>
              <a:rPr lang="ar-IQ" dirty="0"/>
              <a:t>5-الدولاب الطيار</a:t>
            </a:r>
          </a:p>
          <a:p>
            <a:pPr marL="0" indent="0" algn="r" rtl="1">
              <a:buNone/>
            </a:pPr>
            <a:r>
              <a:rPr lang="ar-IQ" dirty="0"/>
              <a:t>6- جهاز الوقود لرش الوقود داخل غرفة الاحتراق</a:t>
            </a:r>
          </a:p>
          <a:p>
            <a:pPr marL="0" indent="0" algn="r" rtl="1">
              <a:buNone/>
            </a:pPr>
            <a:r>
              <a:rPr lang="ar-IQ" dirty="0"/>
              <a:t>7- جهاز التبريد لتبريد المحرك</a:t>
            </a:r>
          </a:p>
          <a:p>
            <a:pPr marL="0" indent="0" algn="r" rtl="1">
              <a:buNone/>
            </a:pPr>
            <a:r>
              <a:rPr lang="ar-IQ" dirty="0"/>
              <a:t>8- جهاز التزييت لتقليل الاحتكاك بين الأجزاء المتحركة وتبريدها</a:t>
            </a:r>
          </a:p>
          <a:p>
            <a:pPr marL="0" indent="0" algn="r" rtl="1">
              <a:buNone/>
            </a:pPr>
            <a:r>
              <a:rPr lang="ar-IQ" dirty="0"/>
              <a:t>9- جهاز الاشعال الكهربائي في محركات البنزين لتوليد شعلة الاحتراق</a:t>
            </a:r>
          </a:p>
          <a:p>
            <a:pPr marL="0" indent="0" algn="r" rtl="1">
              <a:buNone/>
            </a:pPr>
            <a:endParaRPr lang="en-US" dirty="0"/>
          </a:p>
        </p:txBody>
      </p:sp>
    </p:spTree>
    <p:extLst>
      <p:ext uri="{BB962C8B-B14F-4D97-AF65-F5344CB8AC3E}">
        <p14:creationId xmlns:p14="http://schemas.microsoft.com/office/powerpoint/2010/main" val="287093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D4636-DBB1-A8A3-0687-B405538B3686}"/>
              </a:ext>
            </a:extLst>
          </p:cNvPr>
          <p:cNvSpPr>
            <a:spLocks noGrp="1"/>
          </p:cNvSpPr>
          <p:nvPr>
            <p:ph type="title"/>
          </p:nvPr>
        </p:nvSpPr>
        <p:spPr>
          <a:xfrm>
            <a:off x="1141412" y="618518"/>
            <a:ext cx="10174287" cy="856991"/>
          </a:xfrm>
        </p:spPr>
        <p:txBody>
          <a:bodyPr>
            <a:normAutofit fontScale="90000"/>
          </a:bodyPr>
          <a:lstStyle/>
          <a:p>
            <a:pPr algn="r"/>
            <a:r>
              <a:rPr lang="ar-IQ" sz="2200" dirty="0"/>
              <a:t>مع الأنواع العديدة لمحركات الاحتراق الداخلي، هناك العديد من المكونات الثانوية او المتغيرة حسب المحرك، لذا سنركز هنا على المكونات المشتركة التي يفترض أن توجد في كل محرك احتراق داخلي رباعي الأشواط</a:t>
            </a:r>
            <a:r>
              <a:rPr lang="ar-IQ" sz="2700" dirty="0"/>
              <a:t>:</a:t>
            </a:r>
            <a:br>
              <a:rPr lang="ar-IQ" sz="2700" dirty="0"/>
            </a:br>
            <a:br>
              <a:rPr lang="ar-IQ" dirty="0"/>
            </a:br>
            <a:endParaRPr lang="en-US" dirty="0"/>
          </a:p>
        </p:txBody>
      </p:sp>
      <p:sp>
        <p:nvSpPr>
          <p:cNvPr id="7" name="Content Placeholder 6">
            <a:extLst>
              <a:ext uri="{FF2B5EF4-FFF2-40B4-BE49-F238E27FC236}">
                <a16:creationId xmlns:a16="http://schemas.microsoft.com/office/drawing/2014/main" id="{250774DA-FB21-10AB-A22A-3A78DD6A5C26}"/>
              </a:ext>
            </a:extLst>
          </p:cNvPr>
          <p:cNvSpPr>
            <a:spLocks noGrp="1"/>
          </p:cNvSpPr>
          <p:nvPr>
            <p:ph idx="1"/>
          </p:nvPr>
        </p:nvSpPr>
        <p:spPr>
          <a:xfrm>
            <a:off x="955965" y="997528"/>
            <a:ext cx="10619508" cy="5241954"/>
          </a:xfrm>
        </p:spPr>
        <p:txBody>
          <a:bodyPr>
            <a:normAutofit fontScale="85000" lnSpcReduction="10000"/>
          </a:bodyPr>
          <a:lstStyle/>
          <a:p>
            <a:pPr algn="r" rtl="1"/>
            <a:r>
              <a:rPr lang="ar-IQ" dirty="0"/>
              <a:t>الأسطوانة </a:t>
            </a:r>
            <a:r>
              <a:rPr lang="en-US" dirty="0"/>
              <a:t>Cylinder</a:t>
            </a:r>
            <a:r>
              <a:rPr lang="ar-IQ" dirty="0"/>
              <a:t> </a:t>
            </a:r>
            <a:r>
              <a:rPr lang="en-US" dirty="0"/>
              <a:t>: </a:t>
            </a:r>
            <a:r>
              <a:rPr lang="ar-IQ" dirty="0"/>
              <a:t>هي فتحة أسطوانية الشكل يتحرك ضمنها المكبس، الطرف العلوي لها يتضمن بعض الصمامات، فيما يغلق المكبس الطرف السفلي لها.</a:t>
            </a:r>
          </a:p>
          <a:p>
            <a:pPr algn="r" rtl="1"/>
            <a:r>
              <a:rPr lang="ar-IQ" dirty="0"/>
              <a:t>المكبس </a:t>
            </a:r>
            <a:r>
              <a:rPr lang="en-US" dirty="0"/>
              <a:t>Piston</a:t>
            </a:r>
            <a:r>
              <a:rPr lang="ar-IQ" dirty="0"/>
              <a:t> </a:t>
            </a:r>
            <a:r>
              <a:rPr lang="en-US" dirty="0"/>
              <a:t>: </a:t>
            </a:r>
            <a:r>
              <a:rPr lang="ar-IQ" dirty="0"/>
              <a:t>هو قرص معدني بنفس قطر الأسطوانة يغلق الطرف السفلي لها ويتحرك ضمنها بشكل رأسي متناوب خلال عمل المحرك.</a:t>
            </a:r>
          </a:p>
          <a:p>
            <a:pPr algn="r" rtl="1"/>
            <a:r>
              <a:rPr lang="ar-IQ" dirty="0"/>
              <a:t>ذراع التوصيل </a:t>
            </a:r>
            <a:r>
              <a:rPr lang="en-US" dirty="0"/>
              <a:t>Connecting Rod</a:t>
            </a:r>
            <a:r>
              <a:rPr lang="ar-IQ" dirty="0"/>
              <a:t> </a:t>
            </a:r>
            <a:r>
              <a:rPr lang="en-US" dirty="0"/>
              <a:t>: </a:t>
            </a:r>
            <a:r>
              <a:rPr lang="ar-IQ" dirty="0"/>
              <a:t>هي ذراع معدنية متصلة بالمكبس عبر محور يسمح لها بالدوران، وفي الطرف الآخر تتصل مع عمود المرفق ومهمتها نقل الحركة.</a:t>
            </a:r>
          </a:p>
          <a:p>
            <a:pPr algn="r" rtl="1"/>
            <a:r>
              <a:rPr lang="ar-IQ" dirty="0"/>
              <a:t>عمود المرفق :هو قضيب معدني أسطواني مع تعرجات ضمنه في أماكن التقاءه مع أذرع التوصيل، ومهمته الأساسية هي تحويل الحركة الترددية للمكبس إلى حركة دورانية.</a:t>
            </a:r>
          </a:p>
          <a:p>
            <a:pPr algn="r" rtl="1"/>
            <a:r>
              <a:rPr lang="ar-IQ" dirty="0"/>
              <a:t>صمام الدخول </a:t>
            </a:r>
            <a:r>
              <a:rPr lang="en-US" dirty="0"/>
              <a:t>Inlet Valve</a:t>
            </a:r>
            <a:r>
              <a:rPr lang="ar-IQ" dirty="0"/>
              <a:t> </a:t>
            </a:r>
            <a:r>
              <a:rPr lang="en-US" dirty="0"/>
              <a:t>: </a:t>
            </a:r>
            <a:r>
              <a:rPr lang="ar-IQ" dirty="0"/>
              <a:t> وهو الصمام الذي يسمح بدخول الهواء والوقود إلى الأسطوانة ويفتح خلال شوط السحب.</a:t>
            </a:r>
          </a:p>
          <a:p>
            <a:pPr algn="r" rtl="1"/>
            <a:r>
              <a:rPr lang="ar-IQ" dirty="0"/>
              <a:t>صمام العادم </a:t>
            </a:r>
            <a:r>
              <a:rPr lang="en-US" dirty="0"/>
              <a:t>Exhaust Valve</a:t>
            </a:r>
            <a:r>
              <a:rPr lang="ar-IQ" dirty="0"/>
              <a:t> </a:t>
            </a:r>
            <a:r>
              <a:rPr lang="en-US" dirty="0"/>
              <a:t>: </a:t>
            </a:r>
            <a:r>
              <a:rPr lang="ar-IQ" dirty="0"/>
              <a:t>وهو الصمام الذي يسمح بخروج غازات الاحتراق من الأسطوانة ويفتح في نهاية شوط القدرة أو بداية شوط العادم.</a:t>
            </a:r>
          </a:p>
          <a:p>
            <a:pPr algn="r" rtl="1"/>
            <a:r>
              <a:rPr lang="ar-IQ" dirty="0"/>
              <a:t>عمود </a:t>
            </a:r>
            <a:r>
              <a:rPr lang="ar-IQ" dirty="0" err="1"/>
              <a:t>الكامات</a:t>
            </a:r>
            <a:r>
              <a:rPr lang="ar-IQ" dirty="0"/>
              <a:t> </a:t>
            </a:r>
            <a:r>
              <a:rPr lang="en-US" dirty="0"/>
              <a:t>Camshaft</a:t>
            </a:r>
            <a:r>
              <a:rPr lang="ar-IQ" dirty="0"/>
              <a:t> </a:t>
            </a:r>
            <a:r>
              <a:rPr lang="en-US" dirty="0"/>
              <a:t>: </a:t>
            </a:r>
            <a:r>
              <a:rPr lang="ar-IQ" dirty="0"/>
              <a:t>قضيب معدني مع نتوءات موزعة عليه، يأخذ حركته الدورانية من عمود المرفق وينظم بدورانه فتح وإغلاق الصمامات الموجودة في رأس الأسطوانة.</a:t>
            </a:r>
            <a:endParaRPr lang="en-US" dirty="0"/>
          </a:p>
        </p:txBody>
      </p:sp>
    </p:spTree>
    <p:extLst>
      <p:ext uri="{BB962C8B-B14F-4D97-AF65-F5344CB8AC3E}">
        <p14:creationId xmlns:p14="http://schemas.microsoft.com/office/powerpoint/2010/main" val="3779635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CE287-752B-B8A1-1073-A8D837996D92}"/>
              </a:ext>
            </a:extLst>
          </p:cNvPr>
          <p:cNvSpPr>
            <a:spLocks noGrp="1"/>
          </p:cNvSpPr>
          <p:nvPr>
            <p:ph idx="1"/>
          </p:nvPr>
        </p:nvSpPr>
        <p:spPr>
          <a:xfrm>
            <a:off x="6317673" y="758536"/>
            <a:ext cx="4626623" cy="4441321"/>
          </a:xfrm>
        </p:spPr>
        <p:txBody>
          <a:bodyPr>
            <a:normAutofit fontScale="92500" lnSpcReduction="20000"/>
          </a:bodyPr>
          <a:lstStyle/>
          <a:p>
            <a:pPr algn="r" rtl="1"/>
            <a:r>
              <a:rPr lang="ar-IQ" sz="2800" dirty="0"/>
              <a:t>بالإضافة للمكونات، من المهم فهم بعض المصطلحات الهامة المعلقة بالمحركات الترددية مثل:</a:t>
            </a:r>
          </a:p>
          <a:p>
            <a:pPr algn="r" rtl="1"/>
            <a:r>
              <a:rPr lang="ar-IQ" sz="2800" dirty="0"/>
              <a:t>النقطة الميتة العليا: هي أعلى نقطة يصل إليها المكبس ضمن الأسطوانة.</a:t>
            </a:r>
          </a:p>
          <a:p>
            <a:pPr algn="r" rtl="1"/>
            <a:r>
              <a:rPr lang="ar-IQ" sz="2800" dirty="0"/>
              <a:t>النقطة الميتة السفلى: هي أدنى نقطة يصل إليها المكبس ضمن الأسطوانة.</a:t>
            </a:r>
          </a:p>
          <a:p>
            <a:pPr algn="r" rtl="1"/>
            <a:r>
              <a:rPr lang="ar-IQ" sz="2800" dirty="0"/>
              <a:t>شوط المكبس: هو المسافة التي يقطعها المكبس بين النقطيتين الميتتين العليا والسفلى</a:t>
            </a:r>
            <a:r>
              <a:rPr lang="ar-IQ" dirty="0"/>
              <a:t>.</a:t>
            </a:r>
          </a:p>
          <a:p>
            <a:pPr algn="l"/>
            <a:endParaRPr lang="en-US" dirty="0"/>
          </a:p>
        </p:txBody>
      </p:sp>
      <p:pic>
        <p:nvPicPr>
          <p:cNvPr id="4" name="Picture 3">
            <a:extLst>
              <a:ext uri="{FF2B5EF4-FFF2-40B4-BE49-F238E27FC236}">
                <a16:creationId xmlns:a16="http://schemas.microsoft.com/office/drawing/2014/main" id="{9311ACD9-E2CA-F540-F2C4-CE1A37CC5882}"/>
              </a:ext>
            </a:extLst>
          </p:cNvPr>
          <p:cNvPicPr>
            <a:picLocks noChangeAspect="1"/>
          </p:cNvPicPr>
          <p:nvPr/>
        </p:nvPicPr>
        <p:blipFill>
          <a:blip r:embed="rId2"/>
          <a:stretch>
            <a:fillRect/>
          </a:stretch>
        </p:blipFill>
        <p:spPr>
          <a:xfrm>
            <a:off x="852055" y="758536"/>
            <a:ext cx="5340927" cy="4634346"/>
          </a:xfrm>
          <a:prstGeom prst="rect">
            <a:avLst/>
          </a:prstGeom>
        </p:spPr>
      </p:pic>
    </p:spTree>
    <p:extLst>
      <p:ext uri="{BB962C8B-B14F-4D97-AF65-F5344CB8AC3E}">
        <p14:creationId xmlns:p14="http://schemas.microsoft.com/office/powerpoint/2010/main" val="26392391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166</TotalTime>
  <Words>931</Words>
  <Application>Microsoft Office PowerPoint</Application>
  <PresentationFormat>Widescreen</PresentationFormat>
  <Paragraphs>59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Circuit</vt:lpstr>
      <vt:lpstr>مكائن وآلات زراعية  عملي المحاضرة 2</vt:lpstr>
      <vt:lpstr>أنواع المحركات </vt:lpstr>
      <vt:lpstr>بعض اشكال المحركات </vt:lpstr>
      <vt:lpstr>محرك حرف V</vt:lpstr>
      <vt:lpstr>محرك بصفين</vt:lpstr>
      <vt:lpstr>A محرك بصف واحد من الأسطوانات  b محرك حرف v c محرك بصفين مستوي d محرك بثلاثة صفوف او W</vt:lpstr>
      <vt:lpstr>مكونات المحرك </vt:lpstr>
      <vt:lpstr>مع الأنواع العديدة لمحركات الاحتراق الداخلي، هناك العديد من المكونات الثانوية او المتغيرة حسب المحرك، لذا سنركز هنا على المكونات المشتركة التي يفترض أن توجد في كل محرك احتراق داخلي رباعي الأشواط:  </vt:lpstr>
      <vt:lpstr>PowerPoint Presentation</vt:lpstr>
      <vt:lpstr>جسم الأسطوانات  يحتوي على الأسطوانات وبعدد يعتمد على نوع المحرك ويحتوي على فتحات مرور ماء التبريد وفتحات ربط رأس الأسطوانات. ويثبت فيه من الأسفل عمود المرفق ويغطي عمود المرفق حوض الزيت. كما يتحرك بداخل الأسطوانات المكبس  </vt:lpstr>
      <vt:lpstr>رأس الأسطوانات والكازكيت  يحتوي على فتحات لغرف الاحتراق مقابل كل أسطوانة ويحتوي على صمامات السحب والعادم وعمود الكامات المسؤول عن فتح وغلق الصمامات.   ويفصل بين رأس الأسطوانات وجسم الأسطوانات حشوه تسمى كازكيت لمنع تسرب الزيت والماء الى خارج وداخل الأسطوانة </vt:lpstr>
      <vt:lpstr>المكبس</vt:lpstr>
      <vt:lpstr>عمود المرفق </vt:lpstr>
      <vt:lpstr>PowerPoint Presentation</vt:lpstr>
      <vt:lpstr>كيف يعمل محرك الاحتراق الداخلي الترددي رباعي الأشواط</vt:lpstr>
      <vt:lpstr>في كل 4 أشواط للمحرك، يدور عمود المرفق مرتين. وخلال هذا الوقت تقدم الأسطوانة الطاقة في شوط واحد فقط هو شوط القدرة، فيما تعتمد على دوران عمود المرفق في الأشواط التالية. وبوجود عدة أسطوانات ضن المحرك، يتم توزيع العمل بحيث لا يكون عمود المرفق دون طاقة محركة من إحدى الأسطوانات.</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Almousa</dc:creator>
  <cp:lastModifiedBy>Mustafa Almousa</cp:lastModifiedBy>
  <cp:revision>12</cp:revision>
  <dcterms:created xsi:type="dcterms:W3CDTF">2024-02-11T16:02:57Z</dcterms:created>
  <dcterms:modified xsi:type="dcterms:W3CDTF">2024-04-21T17:10:21Z</dcterms:modified>
</cp:coreProperties>
</file>